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87" r:id="rId13"/>
    <p:sldId id="269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 Ros Kozarić" initials="MRK" lastIdx="1" clrIdx="0">
    <p:extLst>
      <p:ext uri="{19B8F6BF-5375-455C-9EA6-DF929625EA0E}">
        <p15:presenceInfo xmlns:p15="http://schemas.microsoft.com/office/powerpoint/2012/main" userId="Marija Ros Kozar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82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</a:t>
            </a:r>
            <a:r>
              <a:rPr lang="hr-HR" dirty="0" err="1"/>
              <a:t>Atomium</a:t>
            </a:r>
            <a:r>
              <a:rPr lang="hr-HR" dirty="0"/>
              <a:t> - https://pixabay.com/photos/atomium-brussels-travel-landmark-4035100/, Bruxelles - https://pixabay.com/photos/belgium-brussels-grand-place-3590656/ 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217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</a:t>
            </a:r>
            <a:r>
              <a:rPr lang="hr-HR" dirty="0" err="1"/>
              <a:t>fortografije</a:t>
            </a:r>
            <a:r>
              <a:rPr lang="hr-HR" dirty="0"/>
              <a:t>: </a:t>
            </a:r>
            <a:r>
              <a:rPr lang="hr-HR" dirty="0" err="1"/>
              <a:t>Pixabay</a:t>
            </a:r>
            <a:r>
              <a:rPr lang="hr-HR" dirty="0"/>
              <a:t> - https://pixabay.com/photos/amsterdam-canal-storm-city-sky-1910176/ (datum skidanja 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983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https://pixabay.com/photos/cow-cows-close-up-farm-3453895/ , https://pixabay.com/photos/tulip-tulips-bloom-spring-flowers-2191749/, https://pixabay.com/photos/cheese-shop-cheese-factory-gouda-2622700/, https://pixabay.com/photos/vineyard-sunrise-sun-farm-428041/ 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050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https://pixabay.com/photos/toulouse-space-city-ariane-rocket-2929100/ 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215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Najrazvijenija i najgušće naseljena regija – stanovništvo i gospodarstvo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7DED653-7E7F-4F39-B51B-6A9B0F4E8A40}"/>
              </a:ext>
            </a:extLst>
          </p:cNvPr>
          <p:cNvSpPr txBox="1"/>
          <p:nvPr/>
        </p:nvSpPr>
        <p:spPr>
          <a:xfrm>
            <a:off x="275208" y="1269507"/>
            <a:ext cx="491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ZAPADNA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7E9FFA3-5346-4C20-AE52-9C8791AFB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97" t="-1666" r="1097" b="1666"/>
          <a:stretch/>
        </p:blipFill>
        <p:spPr>
          <a:xfrm>
            <a:off x="1238250" y="3209762"/>
            <a:ext cx="9715500" cy="373031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B03A6-A546-4C98-92CA-0245A6B0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2" y="272447"/>
            <a:ext cx="7946690" cy="315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8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F2665D4-2337-4720-9A3D-4BC6C184B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400" i="1" dirty="0"/>
              <a:t>Zašto ova regija ima povoljan geografski položaj?</a:t>
            </a:r>
            <a:br>
              <a:rPr lang="hr-HR" sz="2400" i="1" dirty="0"/>
            </a:br>
            <a:r>
              <a:rPr lang="hr-HR" sz="2400" i="1" dirty="0"/>
              <a:t>Koje djelatnosti se razvijaju, a povezane su s povoljnim geografskim položajem?</a:t>
            </a:r>
          </a:p>
          <a:p>
            <a:pPr marL="0" indent="0">
              <a:buNone/>
            </a:pPr>
            <a:endParaRPr lang="hr-HR" sz="2400" i="1" dirty="0"/>
          </a:p>
          <a:p>
            <a:r>
              <a:rPr lang="hr-HR" sz="2400" dirty="0"/>
              <a:t>promet i trgovina </a:t>
            </a:r>
          </a:p>
          <a:p>
            <a:r>
              <a:rPr lang="hr-HR" sz="2400" dirty="0"/>
              <a:t>banke, osiguravajuća društva, važne burze te sjedišta europskih i svjetskih organizacija</a:t>
            </a:r>
          </a:p>
          <a:p>
            <a:r>
              <a:rPr lang="hr-HR" sz="2400" dirty="0"/>
              <a:t>kulturno-povijesni spomenici</a:t>
            </a:r>
          </a:p>
          <a:p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Prisjetite se: U kojim gradovima Zapadne Europe se nalaze sjedišta važnih europskih i svjetskih organizacija?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2631829-5928-4179-B489-761C81C3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Zapadna Europa je trgovačka Europa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FF951FC-E1CA-4E54-934B-587251B64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74" t="3643" r="2674" b="-3643"/>
          <a:stretch/>
        </p:blipFill>
        <p:spPr>
          <a:xfrm>
            <a:off x="9143608" y="115457"/>
            <a:ext cx="2656480" cy="31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4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124-128.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580404"/>
              </p:ext>
            </p:extLst>
          </p:nvPr>
        </p:nvGraphicFramePr>
        <p:xfrm>
          <a:off x="4572001" y="1624613"/>
          <a:ext cx="7119891" cy="41014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7707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850728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850728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850728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1037725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1877787">
                <a:tc>
                  <a:txBody>
                    <a:bodyPr/>
                    <a:lstStyle/>
                    <a:p>
                      <a:r>
                        <a:rPr lang="hr-HR" sz="1400" dirty="0"/>
                        <a:t>Objasniti utjecaj industrijalizacije na urbanizaciju i stvaranje urbanih regija.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185971">
                <a:tc>
                  <a:txBody>
                    <a:bodyPr/>
                    <a:lstStyle/>
                    <a:p>
                      <a:r>
                        <a:rPr lang="hr-HR" sz="1400" dirty="0"/>
                        <a:t>Opisati obilježja gospodarstva Zapadne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898F30C-D538-4698-A1B8-CDA6D36A5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objasniti utjecaj industrijalizacije na urbanizaciju i stvaranje urbanih regija.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obilježja gospodarstva Zapadne Europe.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7CF78FF-9F6D-41EE-BBDB-1D30E7B4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69064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51E9F71A-B5BB-456D-8BF5-BFE9CC1F0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1977"/>
            <a:ext cx="4772487" cy="3547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/>
              <a:t>Gdje je započela industrijska revolucija?</a:t>
            </a:r>
          </a:p>
          <a:p>
            <a:pPr marL="0" indent="0">
              <a:buNone/>
            </a:pPr>
            <a:r>
              <a:rPr lang="hr-HR" sz="2400" i="1" dirty="0"/>
              <a:t>Kada i gdje je izumljen parni stroj?</a:t>
            </a:r>
          </a:p>
          <a:p>
            <a:pPr marL="0" indent="0">
              <a:buNone/>
            </a:pPr>
            <a:r>
              <a:rPr lang="hr-HR" sz="2400" i="1" dirty="0"/>
              <a:t>Odakle su države Zapadne Europe dopremale sirovine, najviše rude?</a:t>
            </a:r>
            <a:br>
              <a:rPr lang="hr-HR" sz="2400" i="1" dirty="0"/>
            </a:br>
            <a:r>
              <a:rPr lang="hr-HR" sz="2400" i="1" dirty="0"/>
              <a:t>Što je obilježilo prvu industrijsku revoluciju?</a:t>
            </a:r>
          </a:p>
          <a:p>
            <a:pPr marL="0" indent="0">
              <a:buNone/>
            </a:pPr>
            <a:r>
              <a:rPr lang="hr-HR" sz="2400" i="1" dirty="0"/>
              <a:t>Tko je bio James Watt i po čemu je poznat?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0EB2130-2A93-4B4D-9AF6-7D980820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Ponovimo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E921907-E600-4977-95C0-3FD1235B2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15" y="1769939"/>
            <a:ext cx="5086350" cy="312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C2CBCDB-CCFA-4FE7-9621-7354F6EA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5" y="2769833"/>
            <a:ext cx="10723485" cy="3609963"/>
          </a:xfrm>
        </p:spPr>
        <p:txBody>
          <a:bodyPr>
            <a:normAutofit fontScale="85000" lnSpcReduction="10000"/>
          </a:bodyPr>
          <a:lstStyle/>
          <a:p>
            <a:r>
              <a:rPr lang="hr-HR" sz="2400" dirty="0"/>
              <a:t>Zapadna Europa – najgušće naseljena europska regija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Pogledajte kartu na str.44 u udžbeniku. Koja država Zapadne Europe je naseljena manje od europskog prosjeka? Pročitajte članak o Republici Irskoj na str.168. i odgovorite na pitanja u okviru.</a:t>
            </a:r>
          </a:p>
          <a:p>
            <a:pPr marL="0" indent="0">
              <a:buNone/>
            </a:pPr>
            <a:endParaRPr lang="hr-HR" sz="2400" i="1" dirty="0"/>
          </a:p>
          <a:p>
            <a:r>
              <a:rPr lang="hr-HR" sz="2400" dirty="0"/>
              <a:t>najgušće naseljene države – Nizozemska i Belgija (&gt;300 stan.km²)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Što je pogodovalo gustoj naseljenosti?</a:t>
            </a:r>
          </a:p>
          <a:p>
            <a:pPr marL="0" indent="0">
              <a:buNone/>
            </a:pPr>
            <a:r>
              <a:rPr lang="hr-HR" sz="2400" i="1" dirty="0"/>
              <a:t>Kako je kolonijalna prošlost utjecala i još utječe na imigracijske tokove?</a:t>
            </a:r>
          </a:p>
          <a:p>
            <a:pPr marL="0" indent="0">
              <a:buNone/>
            </a:pPr>
            <a:r>
              <a:rPr lang="hr-HR" sz="2400" i="1" dirty="0"/>
              <a:t>Zašto je prostor Zapadne Europe i danas useljenički prostor?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B3A2C98-C11C-4CF2-8D65-4D0F21EC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Gusta naseljenost</a:t>
            </a:r>
          </a:p>
        </p:txBody>
      </p:sp>
    </p:spTree>
    <p:extLst>
      <p:ext uri="{BB962C8B-B14F-4D97-AF65-F5344CB8AC3E}">
        <p14:creationId xmlns:p14="http://schemas.microsoft.com/office/powerpoint/2010/main" val="301837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6E668C0-3318-4204-9EBA-1992BC46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84" y="1058244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Visok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stupanj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urbanizacije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DA5883-DE3A-4731-B275-7D258E0C0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2867378"/>
            <a:ext cx="4944151" cy="378541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hr-HR" sz="2400" dirty="0"/>
              <a:t>industrijalizacija       urbanizacija</a:t>
            </a:r>
          </a:p>
          <a:p>
            <a:r>
              <a:rPr lang="hr-HR" sz="2400" dirty="0"/>
              <a:t>gradsko stanovništvo (urbano)</a:t>
            </a:r>
          </a:p>
          <a:p>
            <a:r>
              <a:rPr lang="hr-HR" sz="2400" dirty="0"/>
              <a:t>aglomeracije i </a:t>
            </a:r>
            <a:r>
              <a:rPr lang="hr-HR" sz="2400" dirty="0" err="1"/>
              <a:t>konurbacije</a:t>
            </a:r>
            <a:endParaRPr lang="hr-HR" sz="2400" dirty="0"/>
          </a:p>
          <a:p>
            <a:endParaRPr lang="hr-HR" sz="2400" dirty="0"/>
          </a:p>
          <a:p>
            <a:pPr marL="0" indent="0">
              <a:buNone/>
            </a:pPr>
            <a:r>
              <a:rPr lang="hr-HR" sz="2000" i="1" dirty="0"/>
              <a:t>Prisjetite se: Gdje se nalaze dvije najveće aglomeracije u Europi? Imenujte ih i pokažite na geografskoj karti.</a:t>
            </a:r>
          </a:p>
          <a:p>
            <a:pPr marL="0" indent="0">
              <a:buNone/>
            </a:pPr>
            <a:endParaRPr lang="hr-HR" sz="2000" i="1" dirty="0"/>
          </a:p>
          <a:p>
            <a:r>
              <a:rPr lang="hr-HR" sz="2400" dirty="0" err="1"/>
              <a:t>konurbacija</a:t>
            </a:r>
            <a:r>
              <a:rPr lang="hr-HR" sz="2400" dirty="0"/>
              <a:t> – </a:t>
            </a:r>
            <a:r>
              <a:rPr lang="hr-HR" sz="2400" dirty="0" err="1"/>
              <a:t>Randstadt</a:t>
            </a:r>
            <a:r>
              <a:rPr lang="hr-HR" sz="2400" dirty="0"/>
              <a:t> Holland u Nizozemskoj (Amsterdam, </a:t>
            </a:r>
            <a:r>
              <a:rPr lang="hr-HR" sz="2400" dirty="0" err="1"/>
              <a:t>Utrecht</a:t>
            </a:r>
            <a:r>
              <a:rPr lang="hr-HR" sz="2400" dirty="0"/>
              <a:t>, Rotterdam i Haag), „zlatni trokut” u Belgiji (Bruxelles-Antwerpen-</a:t>
            </a:r>
            <a:r>
              <a:rPr lang="hr-HR" sz="2400" dirty="0" err="1"/>
              <a:t>Gent</a:t>
            </a:r>
            <a:r>
              <a:rPr lang="hr-HR" sz="2400"/>
              <a:t>) – </a:t>
            </a:r>
            <a:r>
              <a:rPr lang="hr-HR" sz="2400" dirty="0"/>
              <a:t>pronađite ih na geografskoj karti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0B103AC-7A6C-4464-88A5-2DE18AC0E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" t="1660" r="3524" b="1851"/>
          <a:stretch/>
        </p:blipFill>
        <p:spPr>
          <a:xfrm>
            <a:off x="7281333" y="1256786"/>
            <a:ext cx="3815645" cy="4341181"/>
          </a:xfrm>
          <a:prstGeom prst="rect">
            <a:avLst/>
          </a:prstGeom>
          <a:effectLst/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2F46F6E0-E52E-4CE9-9BA7-7B4F3E9C994D}"/>
              </a:ext>
            </a:extLst>
          </p:cNvPr>
          <p:cNvCxnSpPr/>
          <p:nvPr/>
        </p:nvCxnSpPr>
        <p:spPr>
          <a:xfrm>
            <a:off x="2717882" y="3008434"/>
            <a:ext cx="3160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34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peć&#10;&#10;Opis je automatski generiran">
            <a:extLst>
              <a:ext uri="{FF2B5EF4-FFF2-40B4-BE49-F238E27FC236}">
                <a16:creationId xmlns:a16="http://schemas.microsoft.com/office/drawing/2014/main" id="{BF87550E-1748-4007-9F9A-E38DFD980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254" y="4114193"/>
            <a:ext cx="4042299" cy="2539513"/>
          </a:xfrm>
        </p:spPr>
      </p:pic>
      <p:pic>
        <p:nvPicPr>
          <p:cNvPr id="7" name="Slika 6" descr="Slika na kojoj se prikazuje zgrada, na otvorenom, ljudi, grupa&#10;&#10;Opis je automatski generiran">
            <a:extLst>
              <a:ext uri="{FF2B5EF4-FFF2-40B4-BE49-F238E27FC236}">
                <a16:creationId xmlns:a16="http://schemas.microsoft.com/office/drawing/2014/main" id="{0614E7BA-E97A-414E-8795-41E84536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5" y="1123026"/>
            <a:ext cx="5272747" cy="281361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206BEF3-310B-461B-831B-0DAAFCADC0EF}"/>
              </a:ext>
            </a:extLst>
          </p:cNvPr>
          <p:cNvSpPr txBox="1"/>
          <p:nvPr/>
        </p:nvSpPr>
        <p:spPr>
          <a:xfrm>
            <a:off x="5356196" y="4114193"/>
            <a:ext cx="3098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Bruxelles – glavni grad Belgije.</a:t>
            </a:r>
          </a:p>
          <a:p>
            <a:endParaRPr lang="hr-HR" dirty="0"/>
          </a:p>
          <a:p>
            <a:r>
              <a:rPr lang="hr-HR" i="1" dirty="0"/>
              <a:t>Koje važne organizacije imaju sjedište u Bruxellesu?</a:t>
            </a:r>
          </a:p>
          <a:p>
            <a:r>
              <a:rPr lang="hr-HR" i="1" dirty="0"/>
              <a:t>Na što vas podsjeća ova skulptura? Znate li kako se zove?</a:t>
            </a:r>
          </a:p>
          <a:p>
            <a:endParaRPr lang="hr-HR" dirty="0"/>
          </a:p>
        </p:txBody>
      </p:sp>
      <p:pic>
        <p:nvPicPr>
          <p:cNvPr id="9" name="Picture 8" descr="C:\Users\Svjetlana\Documents\školska knjiga\ppt\7\benelux3.jpg">
            <a:extLst>
              <a:ext uri="{FF2B5EF4-FFF2-40B4-BE49-F238E27FC236}">
                <a16:creationId xmlns:a16="http://schemas.microsoft.com/office/drawing/2014/main" id="{ED900CD1-FFE4-40F8-BBCE-0705F90BC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2450" y="120447"/>
            <a:ext cx="3967733" cy="381619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1" name="Jednakokračni trokut 10">
            <a:extLst>
              <a:ext uri="{FF2B5EF4-FFF2-40B4-BE49-F238E27FC236}">
                <a16:creationId xmlns:a16="http://schemas.microsoft.com/office/drawing/2014/main" id="{7602E3F0-E9E3-4F18-A25C-82EC8BA81429}"/>
              </a:ext>
            </a:extLst>
          </p:cNvPr>
          <p:cNvSpPr/>
          <p:nvPr/>
        </p:nvSpPr>
        <p:spPr>
          <a:xfrm rot="2104535">
            <a:off x="9122438" y="2191761"/>
            <a:ext cx="424530" cy="33584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5BBAE21-2346-4CE0-A6BD-23A30C97D0F9}"/>
              </a:ext>
            </a:extLst>
          </p:cNvPr>
          <p:cNvSpPr txBox="1"/>
          <p:nvPr/>
        </p:nvSpPr>
        <p:spPr>
          <a:xfrm>
            <a:off x="6818050" y="112302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„zlatni trokut”</a:t>
            </a:r>
          </a:p>
        </p:txBody>
      </p:sp>
    </p:spTree>
    <p:extLst>
      <p:ext uri="{BB962C8B-B14F-4D97-AF65-F5344CB8AC3E}">
        <p14:creationId xmlns:p14="http://schemas.microsoft.com/office/powerpoint/2010/main" val="214790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voda, rijeka, okruženo, nekoliko&#10;&#10;Opis je automatski generiran">
            <a:extLst>
              <a:ext uri="{FF2B5EF4-FFF2-40B4-BE49-F238E27FC236}">
                <a16:creationId xmlns:a16="http://schemas.microsoft.com/office/drawing/2014/main" id="{3A264F0B-8F05-4AA9-AFF6-69E9C1D0A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056" y="1453989"/>
            <a:ext cx="4953892" cy="3305175"/>
          </a:xfr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B4CF7ED-75DA-4B8D-82DC-11C83D393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0EEEC"/>
              </a:clrFrom>
              <a:clrTo>
                <a:srgbClr val="F0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1"/>
          <a:stretch/>
        </p:blipFill>
        <p:spPr bwMode="auto">
          <a:xfrm>
            <a:off x="5814873" y="1527175"/>
            <a:ext cx="41338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92C8AEA-D456-46D5-87B1-5913A76BC4AF}"/>
              </a:ext>
            </a:extLst>
          </p:cNvPr>
          <p:cNvSpPr txBox="1"/>
          <p:nvPr/>
        </p:nvSpPr>
        <p:spPr>
          <a:xfrm>
            <a:off x="621082" y="4759164"/>
            <a:ext cx="5657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Amsterdam – glavni grad </a:t>
            </a:r>
            <a:r>
              <a:rPr lang="hr-HR" sz="2000" dirty="0"/>
              <a:t>Nizozemske</a:t>
            </a:r>
            <a:r>
              <a:rPr lang="hr-HR" dirty="0"/>
              <a:t>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2B776DE-9D95-40CF-A842-9A1795D987C0}"/>
              </a:ext>
            </a:extLst>
          </p:cNvPr>
          <p:cNvSpPr txBox="1"/>
          <p:nvPr/>
        </p:nvSpPr>
        <p:spPr>
          <a:xfrm>
            <a:off x="9814561" y="1563751"/>
            <a:ext cx="2499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Gustoća naseljenosti u Nizozemskoj</a:t>
            </a:r>
          </a:p>
        </p:txBody>
      </p:sp>
    </p:spTree>
    <p:extLst>
      <p:ext uri="{BB962C8B-B14F-4D97-AF65-F5344CB8AC3E}">
        <p14:creationId xmlns:p14="http://schemas.microsoft.com/office/powerpoint/2010/main" val="384796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119F403-8151-4D5C-891F-166E042CD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69" y="2529787"/>
            <a:ext cx="10515600" cy="3304640"/>
          </a:xfrm>
        </p:spPr>
        <p:txBody>
          <a:bodyPr/>
          <a:lstStyle/>
          <a:p>
            <a:r>
              <a:rPr lang="hr-HR" dirty="0"/>
              <a:t>mali broj zaposlenih u poljoprivredi, visoki prinosi</a:t>
            </a:r>
          </a:p>
          <a:p>
            <a:pPr marL="0" indent="0">
              <a:buNone/>
            </a:pPr>
            <a:r>
              <a:rPr lang="hr-HR" i="1" dirty="0"/>
              <a:t>Kako to objašnjavate?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8D38CDC-DACD-463A-BF7B-AF259D1B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8" y="1423269"/>
            <a:ext cx="10515600" cy="770868"/>
          </a:xfrm>
        </p:spPr>
        <p:txBody>
          <a:bodyPr/>
          <a:lstStyle/>
          <a:p>
            <a:r>
              <a:rPr lang="hr-HR" dirty="0"/>
              <a:t>Malo poljoprivrednika – visoki prinosi</a:t>
            </a:r>
          </a:p>
        </p:txBody>
      </p:sp>
      <p:pic>
        <p:nvPicPr>
          <p:cNvPr id="5" name="Slika 4" descr="Slika na kojoj se prikazuje trava, crno, krava, govedo&#10;&#10;Opis je automatski generiran">
            <a:extLst>
              <a:ext uri="{FF2B5EF4-FFF2-40B4-BE49-F238E27FC236}">
                <a16:creationId xmlns:a16="http://schemas.microsoft.com/office/drawing/2014/main" id="{9EF82ECB-786F-457F-A920-8B488318D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653" y="1945082"/>
            <a:ext cx="3355538" cy="2237025"/>
          </a:xfrm>
          <a:prstGeom prst="rect">
            <a:avLst/>
          </a:prstGeom>
        </p:spPr>
      </p:pic>
      <p:pic>
        <p:nvPicPr>
          <p:cNvPr id="7" name="Slika 6" descr="Slika na kojoj se prikazuje biljka, cvijet, trava, raznobojno&#10;&#10;Opis je automatski generiran">
            <a:extLst>
              <a:ext uri="{FF2B5EF4-FFF2-40B4-BE49-F238E27FC236}">
                <a16:creationId xmlns:a16="http://schemas.microsoft.com/office/drawing/2014/main" id="{9EF3D3AE-4897-4981-8A39-2F96EBD59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064" y="4304261"/>
            <a:ext cx="3396716" cy="226093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8A9EC7E-BFB8-4BD7-B71C-6CCE13A07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378" y="3799521"/>
            <a:ext cx="3697430" cy="2553738"/>
          </a:xfrm>
          <a:prstGeom prst="rect">
            <a:avLst/>
          </a:prstGeom>
        </p:spPr>
      </p:pic>
      <p:pic>
        <p:nvPicPr>
          <p:cNvPr id="13" name="Slika 12" descr="Slika na kojoj se prikazuje trava, na otvorenom, nebo, polje&#10;&#10;Opis je automatski generiran">
            <a:extLst>
              <a:ext uri="{FF2B5EF4-FFF2-40B4-BE49-F238E27FC236}">
                <a16:creationId xmlns:a16="http://schemas.microsoft.com/office/drawing/2014/main" id="{01F9433A-A29A-45A1-9264-8637ACA96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68" y="3753203"/>
            <a:ext cx="3830609" cy="25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0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0F36B7F-F4CE-496D-BDE6-4A300AC08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90" y="2338310"/>
            <a:ext cx="10515600" cy="3304640"/>
          </a:xfrm>
        </p:spPr>
        <p:txBody>
          <a:bodyPr>
            <a:noAutofit/>
          </a:bodyPr>
          <a:lstStyle/>
          <a:p>
            <a:r>
              <a:rPr lang="hr-HR" sz="2000" dirty="0"/>
              <a:t>visoko razvijene države</a:t>
            </a:r>
          </a:p>
          <a:p>
            <a:r>
              <a:rPr lang="hr-HR" sz="2000" dirty="0"/>
              <a:t>UK i Francuska među 7 najrazvijenijih zemalja svijeta (G7)</a:t>
            </a:r>
          </a:p>
          <a:p>
            <a:r>
              <a:rPr lang="hr-HR" sz="2000" dirty="0"/>
              <a:t>nema više od 20% zaposlenih u sekundarnom sektoru</a:t>
            </a:r>
          </a:p>
          <a:p>
            <a:r>
              <a:rPr lang="hr-HR" sz="2000" dirty="0"/>
              <a:t>do 20.st.važno rudarstvo, metalurgija, brodogradnja i tekstilna industrija – </a:t>
            </a:r>
            <a:r>
              <a:rPr lang="hr-HR" sz="2000" i="1" dirty="0"/>
              <a:t>Zašto? Što se dogodilo nakon toga?</a:t>
            </a:r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r>
              <a:rPr lang="hr-HR" sz="2000" i="1" dirty="0"/>
              <a:t>Koje države su se povezale u Zajednicu za ugljen i čelik? Koja država i danas proizvodi najviše čelika? </a:t>
            </a:r>
          </a:p>
          <a:p>
            <a:pPr marL="0" indent="0">
              <a:buNone/>
            </a:pPr>
            <a:endParaRPr lang="hr-HR" sz="2000" i="1" dirty="0"/>
          </a:p>
          <a:p>
            <a:r>
              <a:rPr lang="hr-HR" sz="2000" dirty="0"/>
              <a:t>21.st. moderne industrije – Navedite ih?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hr-HR" sz="2000" i="1" dirty="0"/>
              <a:t>Istražite: Što je ESA?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869E172-6D27-40A8-BA88-BB55BCC8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59" y="1423269"/>
            <a:ext cx="10515600" cy="770868"/>
          </a:xfrm>
        </p:spPr>
        <p:txBody>
          <a:bodyPr/>
          <a:lstStyle/>
          <a:p>
            <a:r>
              <a:rPr lang="hr-HR" dirty="0"/>
              <a:t>Industrija visoke tehnologije</a:t>
            </a:r>
          </a:p>
        </p:txBody>
      </p:sp>
      <p:pic>
        <p:nvPicPr>
          <p:cNvPr id="4" name="Slika 3" descr="Slika na kojoj se prikazuje nebo, na otvorenom, trava, transport&#10;&#10;Opis je automatski generiran">
            <a:extLst>
              <a:ext uri="{FF2B5EF4-FFF2-40B4-BE49-F238E27FC236}">
                <a16:creationId xmlns:a16="http://schemas.microsoft.com/office/drawing/2014/main" id="{285B3E9F-A727-40E9-B4B0-0310AF97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562" y="0"/>
            <a:ext cx="2467388" cy="34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4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3539</TotalTime>
  <Words>604</Words>
  <Application>Microsoft Office PowerPoint</Application>
  <PresentationFormat>Široki zaslon</PresentationFormat>
  <Paragraphs>75</Paragraphs>
  <Slides>13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Calibri Light</vt:lpstr>
      <vt:lpstr>Arial</vt:lpstr>
      <vt:lpstr>Calibri</vt:lpstr>
      <vt:lpstr>Office Theme</vt:lpstr>
      <vt:lpstr>Najrazvijenija i najgušće naseljena regija – stanovništvo i gospodarstvo</vt:lpstr>
      <vt:lpstr>Ishodi</vt:lpstr>
      <vt:lpstr>Ponovimo</vt:lpstr>
      <vt:lpstr>Gusta naseljenost</vt:lpstr>
      <vt:lpstr>Visok stupanj urbanizacije</vt:lpstr>
      <vt:lpstr>PowerPoint prezentacija</vt:lpstr>
      <vt:lpstr>PowerPoint prezentacija</vt:lpstr>
      <vt:lpstr>Malo poljoprivrednika – visoki prinosi</vt:lpstr>
      <vt:lpstr>Industrija visoke tehnologije</vt:lpstr>
      <vt:lpstr>PowerPoint prezentacija</vt:lpstr>
      <vt:lpstr>Zapadna Europa je trgovačka Europa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87</cp:revision>
  <dcterms:created xsi:type="dcterms:W3CDTF">2021-01-04T08:54:24Z</dcterms:created>
  <dcterms:modified xsi:type="dcterms:W3CDTF">2021-07-15T14:26:44Z</dcterms:modified>
</cp:coreProperties>
</file>